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an si" initials="ss" lastIdx="1" clrIdx="0">
    <p:extLst>
      <p:ext uri="{19B8F6BF-5375-455C-9EA6-DF929625EA0E}">
        <p15:presenceInfo xmlns:p15="http://schemas.microsoft.com/office/powerpoint/2012/main" userId="e187863d078a6a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111A-2574-4D9B-8623-6ED5DC046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Computer application in business –week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4A1B3-F0A8-4B72-A89C-0B890BC641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Suman Si </a:t>
            </a:r>
          </a:p>
          <a:p>
            <a:r>
              <a:rPr lang="en-IN" dirty="0"/>
              <a:t>Gaurav Rana</a:t>
            </a:r>
          </a:p>
        </p:txBody>
      </p:sp>
    </p:spTree>
    <p:extLst>
      <p:ext uri="{BB962C8B-B14F-4D97-AF65-F5344CB8AC3E}">
        <p14:creationId xmlns:p14="http://schemas.microsoft.com/office/powerpoint/2010/main" val="91318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Entity-Relationship Model</a:t>
            </a:r>
          </a:p>
        </p:txBody>
      </p:sp>
      <p:pic>
        <p:nvPicPr>
          <p:cNvPr id="1026" name="Picture 2" descr="Entity Relationship Diagram - ER Diagram in DBMS">
            <a:extLst>
              <a:ext uri="{FF2B5EF4-FFF2-40B4-BE49-F238E27FC236}">
                <a16:creationId xmlns:a16="http://schemas.microsoft.com/office/drawing/2014/main" id="{395C017A-2E67-4229-B022-57D3CED94B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366010"/>
            <a:ext cx="8595360" cy="35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7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Relationship Model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E-R model of real world</a:t>
            </a:r>
          </a:p>
          <a:p>
            <a:pPr marL="0" indent="0">
              <a:buNone/>
            </a:pPr>
            <a:r>
              <a:rPr lang="en-US" dirty="0"/>
              <a:t>★ Entities (objects) ✔ E.g. customers, accounts, bank branch ★ Relationships between entities ✔ E.g. Account A-101 is held by customer Johnson ✔ Relationship set depositor associates customers with accounts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Widely used for database design</a:t>
            </a:r>
          </a:p>
          <a:p>
            <a:pPr marL="0" indent="0">
              <a:buNone/>
            </a:pPr>
            <a:r>
              <a:rPr lang="en-US" dirty="0"/>
              <a:t>★ Database design in E-R model usually converted to design in the relational model (coming up next) which is used for storage and processing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064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Relational Model</a:t>
            </a:r>
          </a:p>
        </p:txBody>
      </p:sp>
      <p:pic>
        <p:nvPicPr>
          <p:cNvPr id="2050" name="Picture 2" descr="Relational model - Simple English Wikipedia, the free encyclopedia">
            <a:extLst>
              <a:ext uri="{FF2B5EF4-FFF2-40B4-BE49-F238E27FC236}">
                <a16:creationId xmlns:a16="http://schemas.microsoft.com/office/drawing/2014/main" id="{441D5B3F-ABFA-4F07-99B3-9515394AB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2320290"/>
            <a:ext cx="9315450" cy="36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87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Definition Language (DDL)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 notation for defining the database schema</a:t>
            </a:r>
          </a:p>
          <a:p>
            <a:pPr marL="0" indent="0">
              <a:buNone/>
            </a:pPr>
            <a:r>
              <a:rPr lang="en-US" dirty="0"/>
              <a:t>★ E.g. create table account ( account-number char(10), balance integer)</a:t>
            </a:r>
          </a:p>
          <a:p>
            <a:r>
              <a:rPr lang="en-US" dirty="0"/>
              <a:t>DDL compiler generates a set of tables stored in a data dictionary</a:t>
            </a:r>
          </a:p>
          <a:p>
            <a:r>
              <a:rPr lang="en-US" dirty="0"/>
              <a:t>Data dictionary contains metadata (i.e., data about data)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850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Manipulation Language (DML)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for accessing and manipulating the data organized by the appropriate data model ★ DML also known as query language</a:t>
            </a:r>
          </a:p>
          <a:p>
            <a:r>
              <a:rPr lang="en-US" dirty="0"/>
              <a:t>Two classes of languages ★ Procedural – user specifies what data is required and how to get those data ★ Nonprocedural – user specifies what data is required without specifying how to get those data </a:t>
            </a:r>
          </a:p>
          <a:p>
            <a:r>
              <a:rPr lang="en-US" dirty="0"/>
              <a:t>SQL is the most widely used query language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3137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514600"/>
            <a:ext cx="9905998" cy="31242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SQL: widely used non-procedural language </a:t>
            </a:r>
          </a:p>
          <a:p>
            <a:r>
              <a:rPr lang="en-US" dirty="0"/>
              <a:t>★ E.g. find the name of the customer with customer-id 192-83-7465 select </a:t>
            </a:r>
            <a:r>
              <a:rPr lang="en-US" dirty="0" err="1"/>
              <a:t>customer.customer</a:t>
            </a:r>
            <a:r>
              <a:rPr lang="en-US" dirty="0"/>
              <a:t>-name from customer where </a:t>
            </a:r>
            <a:r>
              <a:rPr lang="en-US" dirty="0" err="1"/>
              <a:t>customer.customer</a:t>
            </a:r>
            <a:r>
              <a:rPr lang="en-US" dirty="0"/>
              <a:t>-id = ‘192-83-7465’ ★ E.g. find the balances of all accounts held by the customer with customer-id 192-83-7465 select </a:t>
            </a:r>
            <a:r>
              <a:rPr lang="en-US" dirty="0" err="1"/>
              <a:t>account.balance</a:t>
            </a:r>
            <a:r>
              <a:rPr lang="en-US" dirty="0"/>
              <a:t> from depositor, account where </a:t>
            </a:r>
            <a:r>
              <a:rPr lang="en-US" dirty="0" err="1"/>
              <a:t>depositor.customer</a:t>
            </a:r>
            <a:r>
              <a:rPr lang="en-US" dirty="0"/>
              <a:t>-id = ‘192-83-7465’ and </a:t>
            </a:r>
            <a:r>
              <a:rPr lang="en-US" dirty="0" err="1"/>
              <a:t>depositor.account</a:t>
            </a:r>
            <a:r>
              <a:rPr lang="en-US" dirty="0"/>
              <a:t>-number = </a:t>
            </a:r>
            <a:r>
              <a:rPr lang="en-US" dirty="0" err="1"/>
              <a:t>account.account</a:t>
            </a:r>
            <a:r>
              <a:rPr lang="en-US" dirty="0"/>
              <a:t>-number</a:t>
            </a:r>
          </a:p>
          <a:p>
            <a:r>
              <a:rPr lang="en-US" dirty="0"/>
              <a:t>■ Application programs generally access databases through one of ★ Language extensions to allow embedded SQL ★ Application program interface (e.g. ODBC/JDBC) which allow SQL queries to be sent to a database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1100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Database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are differentiated by the way they expect to interact with the system</a:t>
            </a:r>
          </a:p>
          <a:p>
            <a:r>
              <a:rPr lang="en-US" dirty="0"/>
              <a:t>Application programmers – interact with system through DML calls</a:t>
            </a:r>
          </a:p>
          <a:p>
            <a:r>
              <a:rPr lang="en-US" dirty="0"/>
              <a:t>Sophisticated users – form requests in a database query language</a:t>
            </a:r>
          </a:p>
          <a:p>
            <a:r>
              <a:rPr lang="en-US" dirty="0"/>
              <a:t>Specialized users – write specialized database applications that do not fit into the traditional data processing framework</a:t>
            </a:r>
          </a:p>
          <a:p>
            <a:r>
              <a:rPr lang="en-US" dirty="0"/>
              <a:t>Naïve users – invoke one of the permanent application programs that have been written previously ★ E.g. people accessing database over the web, bank tellers, clerical staff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1221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Database Administrator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Coordinates all the activities of the database system; the database administrator has a good understanding of the enterprise’s information resources and needs</a:t>
            </a:r>
          </a:p>
          <a:p>
            <a:r>
              <a:rPr lang="en-IN" dirty="0"/>
              <a:t>Database administrator's duties include: </a:t>
            </a:r>
          </a:p>
          <a:p>
            <a:pPr marL="0" indent="0">
              <a:buNone/>
            </a:pPr>
            <a:r>
              <a:rPr lang="en-IN" dirty="0"/>
              <a:t>★ Schema definition ★ Storage structure and access method definition ★ Schema and physical organization modification ★ Granting user authority to access the database ★ Specifying integrity constraints ★ Acting as liaison with users ★ Monitoring performance and responding to changes in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27316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Transaction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transaction is a collection of operations that performs a single logical function in a database application</a:t>
            </a:r>
          </a:p>
          <a:p>
            <a:r>
              <a:rPr lang="en-US" dirty="0"/>
              <a:t>Transaction-management component ensures that the database remains in a consistent (correct) state despite system failures (e.g., power failures and operating system crashes) and transaction failures.</a:t>
            </a:r>
          </a:p>
          <a:p>
            <a:r>
              <a:rPr lang="en-US" dirty="0"/>
              <a:t>Concurrency-control manager controls the interaction among the concurrent transactions, to ensure the consistency of the database.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7354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Storage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Storage manager is a program module that provides the interface between the low-level data stored in the database and the application programs and queries submitted to the system.</a:t>
            </a:r>
          </a:p>
          <a:p>
            <a:r>
              <a:rPr lang="en-US" dirty="0"/>
              <a:t>The storage manager is responsible to the following tasks: ★ interaction with the file manager ★ efficient storing, retrieving and updating of data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349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Chapter 1: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Purpose of Database Systems </a:t>
            </a:r>
          </a:p>
          <a:p>
            <a:r>
              <a:rPr lang="en-IN" dirty="0"/>
              <a:t>View of Data ■ Data Models</a:t>
            </a:r>
          </a:p>
          <a:p>
            <a:r>
              <a:rPr lang="en-IN" dirty="0"/>
              <a:t>Data Definition Language</a:t>
            </a:r>
          </a:p>
          <a:p>
            <a:r>
              <a:rPr lang="en-IN" dirty="0"/>
              <a:t>Data Manipulation Language </a:t>
            </a:r>
          </a:p>
          <a:p>
            <a:r>
              <a:rPr lang="en-IN" dirty="0"/>
              <a:t>Transaction Management</a:t>
            </a:r>
          </a:p>
          <a:p>
            <a:r>
              <a:rPr lang="en-IN" dirty="0"/>
              <a:t>Storage Management</a:t>
            </a:r>
          </a:p>
          <a:p>
            <a:r>
              <a:rPr lang="en-IN" dirty="0"/>
              <a:t>Database Administrator</a:t>
            </a:r>
          </a:p>
          <a:p>
            <a:r>
              <a:rPr lang="en-IN" dirty="0"/>
              <a:t>Database Users</a:t>
            </a:r>
          </a:p>
          <a:p>
            <a:r>
              <a:rPr lang="en-IN" dirty="0"/>
              <a:t>Overall System Structure</a:t>
            </a:r>
          </a:p>
        </p:txBody>
      </p:sp>
    </p:spTree>
    <p:extLst>
      <p:ext uri="{BB962C8B-B14F-4D97-AF65-F5344CB8AC3E}">
        <p14:creationId xmlns:p14="http://schemas.microsoft.com/office/powerpoint/2010/main" val="3776433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Application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Two-tier architecture: E.g. client programs using ODBC/JDBC to communicate with a database </a:t>
            </a:r>
          </a:p>
          <a:p>
            <a:r>
              <a:rPr lang="en-US" dirty="0"/>
              <a:t>Three-tier architecture: E.g. web-based applications, and applications built using “middleware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4060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23D6-E0AC-477C-A417-5CE82766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questions: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E4F6F-1D63-4A20-86FF-143183BE5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1.Explain transactional management?</a:t>
            </a:r>
          </a:p>
          <a:p>
            <a:pPr marL="0" indent="0">
              <a:buNone/>
            </a:pPr>
            <a:r>
              <a:rPr lang="en-US" dirty="0"/>
              <a:t>2.What are data administrators?</a:t>
            </a:r>
          </a:p>
          <a:p>
            <a:pPr marL="0" indent="0">
              <a:buNone/>
            </a:pPr>
            <a:r>
              <a:rPr lang="en-US" dirty="0"/>
              <a:t>3. Explain entity relationship model with diagram</a:t>
            </a:r>
          </a:p>
          <a:p>
            <a:pPr marL="0" indent="0">
              <a:buNone/>
            </a:pPr>
            <a:r>
              <a:rPr lang="en-US" dirty="0"/>
              <a:t>4.Who are the data base users?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901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Database Management System (DBMS) Database Management System (DBM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Collection of interrelated data</a:t>
            </a:r>
          </a:p>
          <a:p>
            <a:r>
              <a:rPr lang="en-US" dirty="0"/>
              <a:t>Set of programs to access the data</a:t>
            </a:r>
          </a:p>
          <a:p>
            <a:r>
              <a:rPr lang="en-US" dirty="0"/>
              <a:t>DBMS contains information about a particular enterprise</a:t>
            </a:r>
          </a:p>
          <a:p>
            <a:r>
              <a:rPr lang="en-US" dirty="0"/>
              <a:t>DBMS provides an environment that is both convenient and efficient to use.</a:t>
            </a:r>
          </a:p>
          <a:p>
            <a:r>
              <a:rPr lang="en-US" dirty="0"/>
              <a:t>Database Applications: </a:t>
            </a:r>
          </a:p>
          <a:p>
            <a:r>
              <a:rPr lang="en-US" dirty="0"/>
              <a:t>★ Banking: all transactions ★ Airlines: reservations, schedules ★ Universities: registration, grades ★ Sales: customers, products, purchases ★ Manufacturing: production, inventory, orders, supply chain ★ Human resources: employee records, salaries, tax deductions</a:t>
            </a:r>
          </a:p>
          <a:p>
            <a:r>
              <a:rPr lang="en-US" dirty="0"/>
              <a:t>Databases touch all aspects of our lives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987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Purpose of Database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early days, database applications were built on top of file systems</a:t>
            </a:r>
          </a:p>
          <a:p>
            <a:r>
              <a:rPr lang="en-US" dirty="0"/>
              <a:t>Drawbacks of using file systems to store data:</a:t>
            </a:r>
          </a:p>
          <a:p>
            <a:r>
              <a:rPr lang="en-US" dirty="0"/>
              <a:t>★ Data redundancy and inconsistency ✔ Multiple file formats, duplication of information in different files ★ Difficulty in accessing data ✔ Need to write a new program to carry out each new task ★ Data isolation — multiple files and formats ★ Integrity problems ✔ Integrity constraints (e.g. account balance &gt; 0) become part of program code ✔ Hard to add new constraints or change existing ones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875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 of Database Systems (Cont.) Purpose of Database Systems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Atomicity of updates ✔ Failures may leave database in an inconsistent state with partial updates carried out ✔ E.g. transfer of funds from one account to another should either complete or not happen at all ★ Concurrent access by multiple users ✔ Concurrent accessed needed for performance ✔ Uncontrolled concurrent accesses can lead to inconsistencies – E.g. two people reading a balance and updating it at the same time ★ Security problems</a:t>
            </a:r>
          </a:p>
          <a:p>
            <a:r>
              <a:rPr lang="en-US" dirty="0"/>
              <a:t>Database systems offer solutions to all the above problems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679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 Levels of Abstraction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level describes how a record (e.g., customer) is stored.</a:t>
            </a:r>
          </a:p>
          <a:p>
            <a:r>
              <a:rPr lang="en-US" dirty="0"/>
              <a:t>Logical level: describes data stored in database, and the relationships among the data.</a:t>
            </a:r>
          </a:p>
          <a:p>
            <a:pPr marL="0" indent="0">
              <a:buNone/>
            </a:pPr>
            <a:r>
              <a:rPr lang="en-US" dirty="0"/>
              <a:t>type customer = record name : string; street : string; city</a:t>
            </a:r>
          </a:p>
          <a:p>
            <a:pPr marL="0" indent="0">
              <a:buNone/>
            </a:pPr>
            <a:r>
              <a:rPr lang="en-US" dirty="0"/>
              <a:t>■ View level: application programs hide details of data types. Views can also hide information (e.g., salary) for security purposes.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519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of Data </a:t>
            </a:r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F00538-2E52-4EE5-A1DE-4908F86B9FEA}"/>
              </a:ext>
            </a:extLst>
          </p:cNvPr>
          <p:cNvSpPr/>
          <p:nvPr/>
        </p:nvSpPr>
        <p:spPr>
          <a:xfrm>
            <a:off x="1383030" y="2514600"/>
            <a:ext cx="3531870" cy="1108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F84DE9-D788-4857-89CD-E1888537D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432" y="2742883"/>
            <a:ext cx="4052252" cy="132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bg1"/>
                </a:solidFill>
              </a:rPr>
              <a:t>Logical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0E79FD-38E1-4B65-97E9-0666DDB2D5E7}"/>
              </a:ext>
            </a:extLst>
          </p:cNvPr>
          <p:cNvSpPr/>
          <p:nvPr/>
        </p:nvSpPr>
        <p:spPr>
          <a:xfrm>
            <a:off x="4183380" y="4886325"/>
            <a:ext cx="4297680" cy="1108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5D1F9-4622-4FE6-BA02-F67F0C179740}"/>
              </a:ext>
            </a:extLst>
          </p:cNvPr>
          <p:cNvSpPr txBox="1"/>
          <p:nvPr/>
        </p:nvSpPr>
        <p:spPr>
          <a:xfrm>
            <a:off x="2360295" y="2871073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View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ABAD2-8704-4474-A521-C3EF8C145436}"/>
              </a:ext>
            </a:extLst>
          </p:cNvPr>
          <p:cNvSpPr txBox="1"/>
          <p:nvPr/>
        </p:nvSpPr>
        <p:spPr>
          <a:xfrm>
            <a:off x="5474970" y="5303520"/>
            <a:ext cx="198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Physical level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A904CF-6558-421E-B3AB-9BF49CE4745C}"/>
              </a:ext>
            </a:extLst>
          </p:cNvPr>
          <p:cNvCxnSpPr/>
          <p:nvPr/>
        </p:nvCxnSpPr>
        <p:spPr>
          <a:xfrm>
            <a:off x="5074920" y="3068955"/>
            <a:ext cx="1019492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0D11CD-9DE5-4FED-9511-4C13B31098D9}"/>
              </a:ext>
            </a:extLst>
          </p:cNvPr>
          <p:cNvCxnSpPr>
            <a:stCxn id="6" idx="4"/>
          </p:cNvCxnSpPr>
          <p:nvPr/>
        </p:nvCxnSpPr>
        <p:spPr>
          <a:xfrm flipH="1">
            <a:off x="6892290" y="4063365"/>
            <a:ext cx="1388268" cy="82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8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Instances and Schemas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types and variables in programming languages</a:t>
            </a:r>
          </a:p>
          <a:p>
            <a:r>
              <a:rPr lang="en-US" dirty="0"/>
              <a:t>Schema – the logical structure of the database </a:t>
            </a:r>
          </a:p>
          <a:p>
            <a:r>
              <a:rPr lang="en-US" dirty="0"/>
              <a:t>Instance – the actual content of the database at a particular point in time ★ Analogous to the value of a variable</a:t>
            </a:r>
          </a:p>
          <a:p>
            <a:r>
              <a:rPr lang="en-US" dirty="0"/>
              <a:t>Physical Data Independence – the ability to modify the physical schema without changing the logical schema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046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EC59-A152-45C4-B06D-CA6C51C9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BFD5-526A-4F21-8C49-B0D11A217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666999"/>
            <a:ext cx="10133011" cy="3124201"/>
          </a:xfrm>
        </p:spPr>
        <p:txBody>
          <a:bodyPr/>
          <a:lstStyle/>
          <a:p>
            <a:r>
              <a:rPr lang="en-US" dirty="0"/>
              <a:t>A collection of tools for describing </a:t>
            </a:r>
          </a:p>
          <a:p>
            <a:pPr marL="0" indent="0">
              <a:buNone/>
            </a:pPr>
            <a:r>
              <a:rPr lang="en-US" dirty="0"/>
              <a:t>★ data ★ data relationships ★ data semantics ★ data constraints</a:t>
            </a:r>
          </a:p>
          <a:p>
            <a:r>
              <a:rPr lang="en-IN" dirty="0"/>
              <a:t>Entity-Relationship model</a:t>
            </a:r>
          </a:p>
          <a:p>
            <a:r>
              <a:rPr lang="en-IN" dirty="0"/>
              <a:t>Relational model</a:t>
            </a:r>
          </a:p>
          <a:p>
            <a:r>
              <a:rPr lang="en-IN" dirty="0"/>
              <a:t>Other models:</a:t>
            </a:r>
          </a:p>
          <a:p>
            <a:pPr marL="0" indent="0">
              <a:buNone/>
            </a:pPr>
            <a:r>
              <a:rPr lang="en-IN" dirty="0"/>
              <a:t>★ object-oriented model ★ semi-structured data models ★ Older models: network model and hierarchical model</a:t>
            </a:r>
          </a:p>
        </p:txBody>
      </p:sp>
    </p:spTree>
    <p:extLst>
      <p:ext uri="{BB962C8B-B14F-4D97-AF65-F5344CB8AC3E}">
        <p14:creationId xmlns:p14="http://schemas.microsoft.com/office/powerpoint/2010/main" val="3965179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37</TotalTime>
  <Words>1206</Words>
  <Application>Microsoft Office PowerPoint</Application>
  <PresentationFormat>Widescreen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Mesh</vt:lpstr>
      <vt:lpstr>Computer application in business –week 2</vt:lpstr>
      <vt:lpstr>Chapter 1: Introduction</vt:lpstr>
      <vt:lpstr>Database Management System (DBMS) Database Management System (DBM</vt:lpstr>
      <vt:lpstr>Purpose of Database System</vt:lpstr>
      <vt:lpstr>se of Database Systems (Cont.) Purpose of Database Systems (Cont.)</vt:lpstr>
      <vt:lpstr>Levels of Abstraction Levels of Abstraction</vt:lpstr>
      <vt:lpstr>View of Data </vt:lpstr>
      <vt:lpstr>Instances and Schemas</vt:lpstr>
      <vt:lpstr>Data Models</vt:lpstr>
      <vt:lpstr>Entity-Relationship Model</vt:lpstr>
      <vt:lpstr>Entity Relationship Model (Cont.)</vt:lpstr>
      <vt:lpstr>Relational Model</vt:lpstr>
      <vt:lpstr>Data Definition Language (DDL)</vt:lpstr>
      <vt:lpstr>Data Manipulation Language (DML)</vt:lpstr>
      <vt:lpstr>SQL</vt:lpstr>
      <vt:lpstr>Database Users</vt:lpstr>
      <vt:lpstr>Database Administrator</vt:lpstr>
      <vt:lpstr>Transaction Management</vt:lpstr>
      <vt:lpstr>Storage Management</vt:lpstr>
      <vt:lpstr>Application Architectures</vt:lpstr>
      <vt:lpstr>Assignment 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application in business –week 2</dc:title>
  <dc:creator>suman si</dc:creator>
  <cp:lastModifiedBy>suman si</cp:lastModifiedBy>
  <cp:revision>5</cp:revision>
  <dcterms:created xsi:type="dcterms:W3CDTF">2020-03-30T12:53:42Z</dcterms:created>
  <dcterms:modified xsi:type="dcterms:W3CDTF">2020-03-30T16:47:48Z</dcterms:modified>
</cp:coreProperties>
</file>